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Roboto Light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Light-bold.fntdata"/><Relationship Id="rId61" Type="http://schemas.openxmlformats.org/officeDocument/2006/relationships/font" Target="fonts/RobotoLight-regular.fntdata"/><Relationship Id="rId20" Type="http://schemas.openxmlformats.org/officeDocument/2006/relationships/slide" Target="slides/slide16.xml"/><Relationship Id="rId64" Type="http://schemas.openxmlformats.org/officeDocument/2006/relationships/font" Target="fonts/RobotoLight-boldItalic.fntdata"/><Relationship Id="rId63" Type="http://schemas.openxmlformats.org/officeDocument/2006/relationships/font" Target="fonts/RobotoLight-italic.fntdata"/><Relationship Id="rId22" Type="http://schemas.openxmlformats.org/officeDocument/2006/relationships/slide" Target="slides/slide18.xml"/><Relationship Id="rId66" Type="http://schemas.openxmlformats.org/officeDocument/2006/relationships/font" Target="fonts/RobotoMono-bold.fntdata"/><Relationship Id="rId21" Type="http://schemas.openxmlformats.org/officeDocument/2006/relationships/slide" Target="slides/slide17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20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9.xml"/><Relationship Id="rId67" Type="http://schemas.openxmlformats.org/officeDocument/2006/relationships/font" Target="fonts/RobotoMono-italic.fntdata"/><Relationship Id="rId60" Type="http://schemas.openxmlformats.org/officeDocument/2006/relationships/font" Target="fonts/Lat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Robo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55" Type="http://schemas.openxmlformats.org/officeDocument/2006/relationships/font" Target="fonts/Roboto-italic.fntdata"/><Relationship Id="rId10" Type="http://schemas.openxmlformats.org/officeDocument/2006/relationships/slide" Target="slides/slide6.xml"/><Relationship Id="rId54" Type="http://schemas.openxmlformats.org/officeDocument/2006/relationships/font" Target="fonts/Roboto-bold.fntdata"/><Relationship Id="rId13" Type="http://schemas.openxmlformats.org/officeDocument/2006/relationships/slide" Target="slides/slide9.xml"/><Relationship Id="rId57" Type="http://schemas.openxmlformats.org/officeDocument/2006/relationships/font" Target="fonts/Lato-regular.fntdata"/><Relationship Id="rId12" Type="http://schemas.openxmlformats.org/officeDocument/2006/relationships/slide" Target="slides/slide8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59" Type="http://schemas.openxmlformats.org/officeDocument/2006/relationships/font" Target="fonts/Lato-italic.fntdata"/><Relationship Id="rId14" Type="http://schemas.openxmlformats.org/officeDocument/2006/relationships/slide" Target="slides/slide10.xml"/><Relationship Id="rId58" Type="http://schemas.openxmlformats.org/officeDocument/2006/relationships/font" Target="fonts/La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fa611d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cfa611d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fa611d3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fa611d3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cfa611d3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cfa611d3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fa611d3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cfa611d3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fa611d3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cfa611d3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cfa611d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cfa611d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cfa611d3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cfa611d3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cf8f4494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cf8f449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cfa611d3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cfa611d3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cfa611d3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cfa611d3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f859dad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f859dad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cfa611d3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cfa611d3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cfa611d3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cfa611d3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cfa611d3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cfa611d3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cfa611d3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cfa611d3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cfa611d3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cfa611d3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cfcd759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cfcd75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cfcd759f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cfcd759f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cfcd759f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cfcd759f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cfcd759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cfcd759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cf8f4494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cf8f4494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f859dadb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f859dadb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fa611d3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fa611d3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cfa611d3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cfa611d3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cfa611d3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cfa611d3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cfa611d3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cfa611d3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cfcd759f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cfcd759f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cfcd759f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cfcd759f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cfcd759f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cfcd759f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cfcd759f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cfcd759f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cfcd759f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cfcd759f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cfcd759f2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cfcd759f2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cf8f449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cf8f449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cfcd759f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cfcd759f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cfcd759f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cfcd759f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d9c6705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d9c6705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cf8f4494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cf8f4494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f8f4494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cf8f4494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ef5909f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ef5909f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ef5909f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ef5909f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cf8f4494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cf8f4494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hyperlink" Target="https://disq.us/url?url=https%3A%2F%2Fwww.dicoding.com%2Facademies%2F14%2Ftutorials%2F270%3Ffrom%3D131%3AsJXB5-WevRSWM9hHJWvJQZXnN3k&amp;cuid=4082907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dicoding.com/academies/14/tutorials/199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gif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://blog.teamtreehouse.com/3-steps-better-ui-wireframes" TargetMode="External"/><Relationship Id="rId5" Type="http://schemas.openxmlformats.org/officeDocument/2006/relationships/hyperlink" Target="http://uxmastery.com/wireframing-for-beginners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77400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Tips dan Trik </a:t>
            </a:r>
            <a:r>
              <a:rPr b="0" lang="en" sz="3600"/>
              <a:t>Submission</a:t>
            </a:r>
            <a:endParaRPr b="0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Menjadi Android Developer Expert</a:t>
            </a:r>
            <a:endParaRPr sz="3600"/>
          </a:p>
        </p:txBody>
      </p:sp>
      <p:sp>
        <p:nvSpPr>
          <p:cNvPr id="136" name="Google Shape;136;p17"/>
          <p:cNvSpPr txBox="1"/>
          <p:nvPr/>
        </p:nvSpPr>
        <p:spPr>
          <a:xfrm>
            <a:off x="729625" y="3172900"/>
            <a:ext cx="7688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Reza Agustiana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Google Developers Kejar 2019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/>
        </p:nvSpPr>
        <p:spPr>
          <a:xfrm>
            <a:off x="0" y="488300"/>
            <a:ext cx="9144000" cy="465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>
            <p:ph type="title"/>
          </p:nvPr>
        </p:nvSpPr>
        <p:spPr>
          <a:xfrm>
            <a:off x="432675" y="0"/>
            <a:ext cx="2655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Escaping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Data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516450" y="773900"/>
            <a:ext cx="3543600" cy="315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&lt;resources&gt;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&lt;string-array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"movie_desc"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...of his kid, whether that's Andy or Bonnie...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&lt;/string-array&gt;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&lt;/resources&gt;</a:t>
            </a:r>
            <a:endParaRPr sz="10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00" y="2084412"/>
            <a:ext cx="6969475" cy="11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/>
          <p:nvPr/>
        </p:nvSpPr>
        <p:spPr>
          <a:xfrm>
            <a:off x="3039825" y="1892100"/>
            <a:ext cx="967800" cy="5946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432675" y="0"/>
            <a:ext cx="37011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Menerapkan Parcelable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778350" y="1346375"/>
            <a:ext cx="78153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listView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setOnItemClickListener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AdapterView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OnItemClickListener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onItemClick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AdapterView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&lt;?&gt;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parent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view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position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id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intent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DetailMovieActivity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intent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putExtra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movieArrayList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intent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putExtra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"date"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movieArrayList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getDate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intent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putExtra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"desc"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movieArrayList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getDesc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intent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putExtra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"photo"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movieArrayList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getPhoto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startActivity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1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2629575" y="654375"/>
            <a:ext cx="3492000" cy="3366000"/>
          </a:xfrm>
          <a:prstGeom prst="mathMultiply">
            <a:avLst>
              <a:gd fmla="val 11873" name="adj1"/>
            </a:avLst>
          </a:prstGeom>
          <a:solidFill>
            <a:srgbClr val="EA9999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432675" y="0"/>
            <a:ext cx="37011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Menerapkan Parcelable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325" y="706363"/>
            <a:ext cx="7219350" cy="4146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/>
          <p:nvPr/>
        </p:nvSpPr>
        <p:spPr>
          <a:xfrm>
            <a:off x="999250" y="904575"/>
            <a:ext cx="746700" cy="383100"/>
          </a:xfrm>
          <a:prstGeom prst="ellipse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2750450" y="1209625"/>
            <a:ext cx="1625100" cy="303300"/>
          </a:xfrm>
          <a:prstGeom prst="ellipse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2750450" y="1693475"/>
            <a:ext cx="2109000" cy="137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type="title"/>
          </p:nvPr>
        </p:nvSpPr>
        <p:spPr>
          <a:xfrm>
            <a:off x="432675" y="0"/>
            <a:ext cx="37011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Menerapkan Parcelable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00" y="913150"/>
            <a:ext cx="4272925" cy="29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038" y="1057325"/>
            <a:ext cx="48672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750" y="3819950"/>
            <a:ext cx="6264350" cy="12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>
            <p:ph type="title"/>
          </p:nvPr>
        </p:nvSpPr>
        <p:spPr>
          <a:xfrm>
            <a:off x="432675" y="0"/>
            <a:ext cx="37011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Menerapkan Parcelable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745950" y="1030125"/>
            <a:ext cx="7652100" cy="162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listView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setOnItemClickListener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AdapterView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OnItemClickListener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onItemClick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AdapterView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&lt;?&gt;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parent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view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position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id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intent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DetailMovieActivity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intent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putExtra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"KEY_EXTRA"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movieArrayList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startActivity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1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778350" y="3350850"/>
            <a:ext cx="7652100" cy="77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movie 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getIntent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getParcelableExtra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"KEY_EXTRA"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5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>
            <p:ph type="title"/>
          </p:nvPr>
        </p:nvSpPr>
        <p:spPr>
          <a:xfrm>
            <a:off x="432675" y="0"/>
            <a:ext cx="5899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Menampilkan aset gambar pada halaman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590525" y="743650"/>
            <a:ext cx="5804700" cy="70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imgPhoto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setImageResource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getPhoto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5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25" y="1537500"/>
            <a:ext cx="7335149" cy="25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/>
          <p:nvPr/>
        </p:nvSpPr>
        <p:spPr>
          <a:xfrm>
            <a:off x="1034400" y="2242800"/>
            <a:ext cx="3617100" cy="761700"/>
          </a:xfrm>
          <a:prstGeom prst="ellipse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590525" y="4212375"/>
            <a:ext cx="66972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Disarankan menggunakan library seperti </a:t>
            </a:r>
            <a:r>
              <a:rPr b="1" lang="en" sz="1800">
                <a:solidFill>
                  <a:srgbClr val="DD7E6B"/>
                </a:solidFill>
                <a:latin typeface="Lato"/>
                <a:ea typeface="Lato"/>
                <a:cs typeface="Lato"/>
                <a:sym typeface="Lato"/>
              </a:rPr>
              <a:t>Glide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atau </a:t>
            </a:r>
            <a:r>
              <a:rPr b="1" lang="en" sz="1800">
                <a:solidFill>
                  <a:srgbClr val="DD7E6B"/>
                </a:solidFill>
                <a:latin typeface="Lato"/>
                <a:ea typeface="Lato"/>
                <a:cs typeface="Lato"/>
                <a:sym typeface="Lato"/>
              </a:rPr>
              <a:t>Picasso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untuk menampilkan gambar.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 txBox="1"/>
          <p:nvPr>
            <p:ph type="title"/>
          </p:nvPr>
        </p:nvSpPr>
        <p:spPr>
          <a:xfrm>
            <a:off x="432675" y="0"/>
            <a:ext cx="5899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Menampilkan aset gambar pada halaman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508875" y="988425"/>
            <a:ext cx="6943800" cy="128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dependencies 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implementation </a:t>
            </a:r>
            <a:r>
              <a:rPr lang="en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'com.squareup.picasso:picasso:2.71828'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560250" y="584050"/>
            <a:ext cx="6733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build.gradle (Module: app)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625950" y="3249750"/>
            <a:ext cx="6733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Cara menggunakannya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508875" y="3641550"/>
            <a:ext cx="8193600" cy="77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Picasso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getPhoto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fit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centerCrop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727800" y="670775"/>
            <a:ext cx="76884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Submission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Aplikasi Movie Catalogue (UI/UX)</a:t>
            </a:r>
            <a:endParaRPr b="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143" y="1893326"/>
            <a:ext cx="1410737" cy="288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697" y="1893325"/>
            <a:ext cx="1308454" cy="288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8605" y="1916450"/>
            <a:ext cx="1410724" cy="285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>
            <p:ph type="title"/>
          </p:nvPr>
        </p:nvSpPr>
        <p:spPr>
          <a:xfrm>
            <a:off x="727800" y="271375"/>
            <a:ext cx="5688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Fitur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Daftar Film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499200" y="1059500"/>
            <a:ext cx="5569800" cy="35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Terdapat </a:t>
            </a: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2 (dua)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halaman yang 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800">
                <a:latin typeface="Lato"/>
                <a:ea typeface="Lato"/>
                <a:cs typeface="Lato"/>
                <a:sym typeface="Lato"/>
              </a:rPr>
              <a:t>menampilkan daftar film (</a:t>
            </a: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Movies</a:t>
            </a: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dan </a:t>
            </a: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TV Shows</a:t>
            </a: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Menggunakan </a:t>
            </a:r>
            <a:r>
              <a:rPr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Fragment</a:t>
            </a:r>
            <a:r>
              <a:rPr b="0"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untuk menampung halaman </a:t>
            </a: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Movies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dan </a:t>
            </a: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TV Shows</a:t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474" y="976075"/>
            <a:ext cx="1819674" cy="368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>
            <p:ph type="title"/>
          </p:nvPr>
        </p:nvSpPr>
        <p:spPr>
          <a:xfrm>
            <a:off x="727800" y="271375"/>
            <a:ext cx="5688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Fitur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Daftar Film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5"/>
          <p:cNvSpPr txBox="1"/>
          <p:nvPr>
            <p:ph type="title"/>
          </p:nvPr>
        </p:nvSpPr>
        <p:spPr>
          <a:xfrm>
            <a:off x="499200" y="1305500"/>
            <a:ext cx="5569800" cy="30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Menggunakan </a:t>
            </a:r>
            <a:r>
              <a:rPr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TabLayout </a:t>
            </a: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b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BottomNavigationView </a:t>
            </a: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atau</a:t>
            </a:r>
            <a:b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NavigationDrawer</a:t>
            </a: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atau yang lainnya</a:t>
            </a:r>
            <a:r>
              <a:rPr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sebagai navigasi antar halaman </a:t>
            </a: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Movies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dan </a:t>
            </a: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TV Shows</a:t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474" y="976075"/>
            <a:ext cx="1819674" cy="368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2500925" y="1651550"/>
            <a:ext cx="60075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Reza Agustiana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Android Developer at Telkom MDD</a:t>
            </a:r>
            <a:endParaRPr b="0"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agustiana@reza.web.id</a:t>
            </a:r>
            <a:endParaRPr sz="1400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" y="1499150"/>
            <a:ext cx="1874550" cy="18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400" y="2837600"/>
            <a:ext cx="913068" cy="30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3468825" y="2759525"/>
            <a:ext cx="1469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eza-id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>
            <p:ph type="title"/>
          </p:nvPr>
        </p:nvSpPr>
        <p:spPr>
          <a:xfrm>
            <a:off x="727800" y="271375"/>
            <a:ext cx="5688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Fitur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Daftar Film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6"/>
          <p:cNvSpPr txBox="1"/>
          <p:nvPr>
            <p:ph type="title"/>
          </p:nvPr>
        </p:nvSpPr>
        <p:spPr>
          <a:xfrm>
            <a:off x="499200" y="1211900"/>
            <a:ext cx="5569800" cy="30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Menggunakan </a:t>
            </a:r>
            <a:r>
              <a:rPr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RecyclerView</a:t>
            </a:r>
            <a:r>
              <a:rPr b="0"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untuk menampilkan daftar film dengan jumlah </a:t>
            </a:r>
            <a:r>
              <a:rPr lang="en" sz="18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minimal 10 item</a:t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474" y="976075"/>
            <a:ext cx="1819674" cy="368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 txBox="1"/>
          <p:nvPr>
            <p:ph type="title"/>
          </p:nvPr>
        </p:nvSpPr>
        <p:spPr>
          <a:xfrm>
            <a:off x="727800" y="271375"/>
            <a:ext cx="5688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Fitur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Detail Film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477" y="961162"/>
            <a:ext cx="1819676" cy="37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type="title"/>
          </p:nvPr>
        </p:nvSpPr>
        <p:spPr>
          <a:xfrm>
            <a:off x="499200" y="1211900"/>
            <a:ext cx="5569800" cy="30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Menggunakan </a:t>
            </a:r>
            <a:r>
              <a:rPr lang="en" sz="1800">
                <a:solidFill>
                  <a:srgbClr val="6FA8DC"/>
                </a:solidFill>
                <a:latin typeface="Lato"/>
                <a:ea typeface="Lato"/>
                <a:cs typeface="Lato"/>
                <a:sym typeface="Lato"/>
              </a:rPr>
              <a:t>ConstraintLayout 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800">
                <a:latin typeface="Lato"/>
                <a:ea typeface="Lato"/>
                <a:cs typeface="Lato"/>
                <a:sym typeface="Lato"/>
              </a:rPr>
              <a:t>untuk menyusun layoutnya.</a:t>
            </a:r>
            <a:endParaRPr b="0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type="title"/>
          </p:nvPr>
        </p:nvSpPr>
        <p:spPr>
          <a:xfrm>
            <a:off x="727800" y="271375"/>
            <a:ext cx="5688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Fitur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Localization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438" y="961150"/>
            <a:ext cx="1687761" cy="3716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>
            <p:ph type="title"/>
          </p:nvPr>
        </p:nvSpPr>
        <p:spPr>
          <a:xfrm>
            <a:off x="499200" y="1211900"/>
            <a:ext cx="5569800" cy="30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Aplikasi harus mendukung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bahasa Indonesia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dan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bahasa Inggris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2" type="body"/>
          </p:nvPr>
        </p:nvSpPr>
        <p:spPr>
          <a:xfrm>
            <a:off x="5007125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730000" y="1318650"/>
            <a:ext cx="3487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Common Problem</a:t>
            </a:r>
            <a:br>
              <a:rPr lang="en"/>
            </a:br>
            <a:r>
              <a:rPr lang="en"/>
              <a:t>Submission 2</a:t>
            </a:r>
            <a:endParaRPr b="0"/>
          </a:p>
        </p:txBody>
      </p:sp>
      <p:sp>
        <p:nvSpPr>
          <p:cNvPr id="323" name="Google Shape;323;p39"/>
          <p:cNvSpPr txBox="1"/>
          <p:nvPr/>
        </p:nvSpPr>
        <p:spPr>
          <a:xfrm>
            <a:off x="5007125" y="1534025"/>
            <a:ext cx="36552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Menampilkan gambar pada halaman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Membuka Detail Activity saat item diklik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Kesalahan penggunaan ConstraintLayout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 txBox="1"/>
          <p:nvPr>
            <p:ph type="title"/>
          </p:nvPr>
        </p:nvSpPr>
        <p:spPr>
          <a:xfrm>
            <a:off x="432675" y="0"/>
            <a:ext cx="52368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Menampilkan gambar pada halaman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743250" y="3722800"/>
            <a:ext cx="7657500" cy="6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&lt;uses-permission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android:name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"android.permission.INTERNET"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5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510300" y="869550"/>
            <a:ext cx="8193600" cy="77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Picasso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"https://image.tmdb.org/avengers.jpg"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imageView</a:t>
            </a:r>
            <a:r>
              <a:rPr lang="en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>
              <a:solidFill>
                <a:srgbClr val="673A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743250" y="2032500"/>
            <a:ext cx="7657500" cy="110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Glide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context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"https://image.tmdb.org/avengers.jpg"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holder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imgPhoto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5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1"/>
          <p:cNvSpPr txBox="1"/>
          <p:nvPr>
            <p:ph type="title"/>
          </p:nvPr>
        </p:nvSpPr>
        <p:spPr>
          <a:xfrm>
            <a:off x="432675" y="0"/>
            <a:ext cx="4079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Membuka Detail Activity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150" y="1842600"/>
            <a:ext cx="3775700" cy="24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/>
        </p:nvSpPr>
        <p:spPr>
          <a:xfrm>
            <a:off x="1072875" y="1129950"/>
            <a:ext cx="6858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2E2E"/>
                </a:solidFill>
              </a:rPr>
              <a:t>M</a:t>
            </a:r>
            <a:r>
              <a:rPr lang="en">
                <a:solidFill>
                  <a:srgbClr val="2A2E2E"/>
                </a:solidFill>
              </a:rPr>
              <a:t>ateri: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RecyclerView - Latihan : ItemClickSupport pada RecyclerView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2"/>
          <p:cNvSpPr txBox="1"/>
          <p:nvPr>
            <p:ph type="title"/>
          </p:nvPr>
        </p:nvSpPr>
        <p:spPr>
          <a:xfrm>
            <a:off x="432675" y="0"/>
            <a:ext cx="4079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Membuka Detail Activity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1473150" y="3023100"/>
            <a:ext cx="6197700" cy="146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holder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itemView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setOnClickListener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OnClickListener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onClick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v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movie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getListMovie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position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mOnItemClickListener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onItemClicked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2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1777950" y="627600"/>
            <a:ext cx="5521500" cy="216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ListMovieAdapter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RecyclerView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Adapter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VH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OnItemClickListener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mOnclickListener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OnItemClickListener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onItemClicked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movie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 txBox="1"/>
          <p:nvPr>
            <p:ph type="title"/>
          </p:nvPr>
        </p:nvSpPr>
        <p:spPr>
          <a:xfrm>
            <a:off x="432675" y="0"/>
            <a:ext cx="4079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Membuka Detail Activity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593550" y="1660700"/>
            <a:ext cx="7973700" cy="188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listMovieAdapter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setOnItemClickListener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ListMovieAdapter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OnItemClickListener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onItemClicked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movie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intent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DetailMovieActivity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intent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putExtra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"KEY_EXTRA"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movie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startActivity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2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4"/>
          <p:cNvSpPr txBox="1"/>
          <p:nvPr>
            <p:ph type="title"/>
          </p:nvPr>
        </p:nvSpPr>
        <p:spPr>
          <a:xfrm>
            <a:off x="432675" y="0"/>
            <a:ext cx="43533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Penggunaan ConstraintLayout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1956425" y="673175"/>
            <a:ext cx="4933200" cy="413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&lt;ConstraintLayout&gt;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. . 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&lt;ImageView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&lt;TextView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. . 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&lt;LinearLayout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&lt;RelativeLayout&gt;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&lt;LinearLayout&gt;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      . . 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      . . 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&lt;/LinearLayout&gt;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&lt;/RelativeLayout&gt;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&lt;/LinearLayout&gt;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. . 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&lt;/ConstraintLayout&gt;</a:t>
            </a:r>
            <a:endParaRPr sz="15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44"/>
          <p:cNvSpPr/>
          <p:nvPr/>
        </p:nvSpPr>
        <p:spPr>
          <a:xfrm>
            <a:off x="2377150" y="1893325"/>
            <a:ext cx="2934600" cy="215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2377150" y="1288525"/>
            <a:ext cx="3492000" cy="3366000"/>
          </a:xfrm>
          <a:prstGeom prst="mathMultiply">
            <a:avLst>
              <a:gd fmla="val 11873" name="adj1"/>
            </a:avLst>
          </a:prstGeom>
          <a:solidFill>
            <a:srgbClr val="EA9999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title"/>
          </p:nvPr>
        </p:nvSpPr>
        <p:spPr>
          <a:xfrm>
            <a:off x="727800" y="670775"/>
            <a:ext cx="76884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Submission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Aplikasi Movie Catalogue (API)</a:t>
            </a:r>
            <a:endParaRPr b="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55" y="1896725"/>
            <a:ext cx="1410724" cy="285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501" y="1895400"/>
            <a:ext cx="1410726" cy="286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798" y="2621599"/>
            <a:ext cx="2852353" cy="140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7800" y="647875"/>
            <a:ext cx="76884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Submission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Aplikasi Movie Catalogue</a:t>
            </a:r>
            <a:endParaRPr b="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625" y="1771231"/>
            <a:ext cx="1528022" cy="305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453" y="1753975"/>
            <a:ext cx="1528022" cy="3073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6"/>
          <p:cNvSpPr txBox="1"/>
          <p:nvPr>
            <p:ph type="title"/>
          </p:nvPr>
        </p:nvSpPr>
        <p:spPr>
          <a:xfrm>
            <a:off x="727800" y="271375"/>
            <a:ext cx="5067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Fitur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Daftar </a:t>
            </a:r>
            <a:r>
              <a:rPr b="0" lang="en">
                <a:latin typeface="Roboto"/>
                <a:ea typeface="Roboto"/>
                <a:cs typeface="Roboto"/>
                <a:sym typeface="Roboto"/>
              </a:rPr>
              <a:t>dan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Detail Film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975" y="1057388"/>
            <a:ext cx="1832709" cy="37169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6"/>
          <p:cNvSpPr txBox="1"/>
          <p:nvPr>
            <p:ph type="title"/>
          </p:nvPr>
        </p:nvSpPr>
        <p:spPr>
          <a:xfrm>
            <a:off x="499200" y="1211900"/>
            <a:ext cx="5569800" cy="30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Menampilkan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indikator loading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ketika data sedang dimuat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>
            <p:ph type="title"/>
          </p:nvPr>
        </p:nvSpPr>
        <p:spPr>
          <a:xfrm>
            <a:off x="727800" y="271375"/>
            <a:ext cx="47628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Configuration Changes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312" y="1490438"/>
            <a:ext cx="4057378" cy="2003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7"/>
          <p:cNvSpPr txBox="1"/>
          <p:nvPr>
            <p:ph type="title"/>
          </p:nvPr>
        </p:nvSpPr>
        <p:spPr>
          <a:xfrm>
            <a:off x="1497300" y="3736588"/>
            <a:ext cx="61494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Aplikasi harus bisa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menjaga data yang sudah dimuat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ketika terjadi pergantian orientasi dari potrait ke landscape atau sebaliknya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idx="2" type="body"/>
          </p:nvPr>
        </p:nvSpPr>
        <p:spPr>
          <a:xfrm>
            <a:off x="5007125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94" name="Google Shape;394;p48"/>
          <p:cNvSpPr txBox="1"/>
          <p:nvPr>
            <p:ph type="title"/>
          </p:nvPr>
        </p:nvSpPr>
        <p:spPr>
          <a:xfrm>
            <a:off x="730000" y="1318650"/>
            <a:ext cx="3487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Common Problem</a:t>
            </a:r>
            <a:br>
              <a:rPr lang="en"/>
            </a:br>
            <a:r>
              <a:rPr lang="en"/>
              <a:t>Submission 3</a:t>
            </a:r>
            <a:endParaRPr b="0"/>
          </a:p>
        </p:txBody>
      </p:sp>
      <p:sp>
        <p:nvSpPr>
          <p:cNvPr id="395" name="Google Shape;395;p48"/>
          <p:cNvSpPr txBox="1"/>
          <p:nvPr/>
        </p:nvSpPr>
        <p:spPr>
          <a:xfrm>
            <a:off x="5007125" y="1534025"/>
            <a:ext cx="36552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Mengambil data dari web service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Parsing data dari JSON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Menjaga data pada pergantian orientasi dari potrait ke landscape atau sebaliknya.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9"/>
          <p:cNvSpPr txBox="1"/>
          <p:nvPr>
            <p:ph type="title"/>
          </p:nvPr>
        </p:nvSpPr>
        <p:spPr>
          <a:xfrm>
            <a:off x="432675" y="0"/>
            <a:ext cx="5047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Mengambil data dari web service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49"/>
          <p:cNvSpPr txBox="1"/>
          <p:nvPr/>
        </p:nvSpPr>
        <p:spPr>
          <a:xfrm>
            <a:off x="2503375" y="416300"/>
            <a:ext cx="48429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Materi: </a:t>
            </a:r>
            <a:r>
              <a:rPr lang="en" u="sng">
                <a:solidFill>
                  <a:schemeClr val="hlink"/>
                </a:solidFill>
                <a:hlinkClick r:id="rId3"/>
              </a:rPr>
              <a:t>Job Scheduler - Latihan: Job Scheduler Sederhana</a:t>
            </a:r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1436550" y="1216250"/>
            <a:ext cx="6270900" cy="93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dependencies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implementation </a:t>
            </a:r>
            <a:r>
              <a:rPr lang="en" sz="12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'com.loopj.android:android-async-http:1.4.9'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389975" y="2300750"/>
            <a:ext cx="8621700" cy="259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AsyncHttpClient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client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AsyncHttpClient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url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"https://api.themoviedb.org/3/discover/movie?api_key=abcdefg&amp;language=en-US"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AsyncHttpResponseHandler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onSuccess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statusCode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headers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byte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responseBody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result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responseBody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proses result-nya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onFailure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statusCode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headers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byte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responseBody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Throwable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1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0"/>
          <p:cNvSpPr txBox="1"/>
          <p:nvPr>
            <p:ph type="title"/>
          </p:nvPr>
        </p:nvSpPr>
        <p:spPr>
          <a:xfrm>
            <a:off x="432675" y="0"/>
            <a:ext cx="4079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Parsing data dari JSON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00" y="897175"/>
            <a:ext cx="7870196" cy="35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1"/>
          <p:cNvSpPr txBox="1"/>
          <p:nvPr>
            <p:ph type="title"/>
          </p:nvPr>
        </p:nvSpPr>
        <p:spPr>
          <a:xfrm>
            <a:off x="432675" y="0"/>
            <a:ext cx="4079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Parsing data dari JSON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8" name="Google Shape;4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39" y="1548750"/>
            <a:ext cx="6297726" cy="2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2"/>
          <p:cNvSpPr txBox="1"/>
          <p:nvPr>
            <p:ph type="title"/>
          </p:nvPr>
        </p:nvSpPr>
        <p:spPr>
          <a:xfrm>
            <a:off x="432675" y="0"/>
            <a:ext cx="4079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Parsing data dari JSON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50" y="690000"/>
            <a:ext cx="6274999" cy="430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3"/>
          <p:cNvSpPr txBox="1"/>
          <p:nvPr>
            <p:ph type="title"/>
          </p:nvPr>
        </p:nvSpPr>
        <p:spPr>
          <a:xfrm>
            <a:off x="432675" y="0"/>
            <a:ext cx="4079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Parsing data dari JSON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53"/>
          <p:cNvSpPr txBox="1"/>
          <p:nvPr/>
        </p:nvSpPr>
        <p:spPr>
          <a:xfrm>
            <a:off x="778350" y="1148250"/>
            <a:ext cx="7794300" cy="3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proses result-nya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JSONObject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responseObject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JSONObject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result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JSONArray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arrayResult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responseObject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getJSONArray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"results"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arrayResult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++)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JSONObject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movieObject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arrayResult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getJSONObject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movie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movie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setName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movieObject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"title"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movie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setPoster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"https://image.tmdb.org/t/p/w185"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movieObject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"poster_path"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b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…</a:t>
            </a:r>
            <a:b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    movieArrayList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Exception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handle error parsing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4"/>
          <p:cNvSpPr txBox="1"/>
          <p:nvPr>
            <p:ph type="title"/>
          </p:nvPr>
        </p:nvSpPr>
        <p:spPr>
          <a:xfrm>
            <a:off x="432675" y="0"/>
            <a:ext cx="4079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Parsing data dari JSON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4"/>
          <p:cNvSpPr txBox="1"/>
          <p:nvPr>
            <p:ph type="title"/>
          </p:nvPr>
        </p:nvSpPr>
        <p:spPr>
          <a:xfrm>
            <a:off x="1562825" y="725550"/>
            <a:ext cx="63564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Lato"/>
                <a:ea typeface="Lato"/>
                <a:cs typeface="Lato"/>
                <a:sym typeface="Lato"/>
              </a:rPr>
              <a:t>Menggunakan library serperti</a:t>
            </a:r>
            <a:br>
              <a:rPr b="0" lang="en" sz="2600">
                <a:latin typeface="Lato"/>
                <a:ea typeface="Lato"/>
                <a:cs typeface="Lato"/>
                <a:sym typeface="Lato"/>
              </a:rPr>
            </a:br>
            <a:r>
              <a:rPr lang="en" sz="26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Gson, Jakson, Moshi </a:t>
            </a:r>
            <a:r>
              <a:rPr b="0" lang="en" sz="2600">
                <a:latin typeface="Lato"/>
                <a:ea typeface="Lato"/>
                <a:cs typeface="Lato"/>
                <a:sym typeface="Lato"/>
              </a:rPr>
              <a:t>dll.</a:t>
            </a:r>
            <a:endParaRPr sz="26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0" name="Google Shape;4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937" y="2986150"/>
            <a:ext cx="6640176" cy="197791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4"/>
          <p:cNvSpPr txBox="1"/>
          <p:nvPr/>
        </p:nvSpPr>
        <p:spPr>
          <a:xfrm>
            <a:off x="1441175" y="1732950"/>
            <a:ext cx="6599700" cy="109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dependencies 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implementation </a:t>
            </a:r>
            <a:r>
              <a:rPr lang="en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'com.google.code.gson:gson:2.8.5'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5"/>
          <p:cNvSpPr txBox="1"/>
          <p:nvPr>
            <p:ph type="title"/>
          </p:nvPr>
        </p:nvSpPr>
        <p:spPr>
          <a:xfrm>
            <a:off x="432675" y="0"/>
            <a:ext cx="40797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Parsing data dari JSON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55"/>
          <p:cNvSpPr txBox="1"/>
          <p:nvPr/>
        </p:nvSpPr>
        <p:spPr>
          <a:xfrm>
            <a:off x="365275" y="1282350"/>
            <a:ext cx="3692400" cy="221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MovieResponse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"page"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page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"total_results"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totalResults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"total_pages"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totalPages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"results"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results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/...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9" name="Google Shape;449;p55"/>
          <p:cNvSpPr txBox="1"/>
          <p:nvPr/>
        </p:nvSpPr>
        <p:spPr>
          <a:xfrm>
            <a:off x="4215500" y="842400"/>
            <a:ext cx="4570800" cy="307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"vote_count"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voteCount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id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"video"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video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"vote_average"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voteAverage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"title"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title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"popularity"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popularity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@SerializedName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"poster_path"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posterPath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/...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55"/>
          <p:cNvSpPr txBox="1"/>
          <p:nvPr/>
        </p:nvSpPr>
        <p:spPr>
          <a:xfrm>
            <a:off x="1877250" y="4133350"/>
            <a:ext cx="5389500" cy="80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Gson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gson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Gson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MovieResponse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response 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gson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fromJson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result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MovieResponse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movieArrayList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addAll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getResults</a:t>
            </a:r>
            <a:r>
              <a:rPr lang="en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());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>
            <p:ph type="title"/>
          </p:nvPr>
        </p:nvSpPr>
        <p:spPr>
          <a:xfrm>
            <a:off x="727800" y="271375"/>
            <a:ext cx="54885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Fitur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Daftar Film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200" y="964325"/>
            <a:ext cx="1823826" cy="364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type="title"/>
          </p:nvPr>
        </p:nvSpPr>
        <p:spPr>
          <a:xfrm>
            <a:off x="3755100" y="1800475"/>
            <a:ext cx="45507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Menggunakan </a:t>
            </a:r>
            <a:r>
              <a:rPr lang="en" sz="24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ListView 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untuk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m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enampilkan data film dengan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" sz="24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umlah minimal 10 item</a:t>
            </a:r>
            <a:endParaRPr sz="24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6"/>
          <p:cNvSpPr txBox="1"/>
          <p:nvPr>
            <p:ph type="title"/>
          </p:nvPr>
        </p:nvSpPr>
        <p:spPr>
          <a:xfrm>
            <a:off x="432675" y="0"/>
            <a:ext cx="5047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Android Http Library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7" name="Google Shape;4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050" y="1045250"/>
            <a:ext cx="6284375" cy="14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024" y="2787450"/>
            <a:ext cx="2526401" cy="14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525" y="2787449"/>
            <a:ext cx="5789999" cy="12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/>
          <p:nvPr/>
        </p:nvSpPr>
        <p:spPr>
          <a:xfrm>
            <a:off x="778350" y="1129950"/>
            <a:ext cx="841500" cy="15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>
            <p:ph type="title"/>
          </p:nvPr>
        </p:nvSpPr>
        <p:spPr>
          <a:xfrm>
            <a:off x="432675" y="0"/>
            <a:ext cx="6105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Menjaga data pada pergantian orientasi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6" name="Google Shape;4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652" y="1569700"/>
            <a:ext cx="3644850" cy="31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75" y="980705"/>
            <a:ext cx="4886976" cy="2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697900" y="809900"/>
            <a:ext cx="7021200" cy="19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Let’s meet again on Q.A Session!</a:t>
            </a:r>
            <a:endParaRPr b="0"/>
          </a:p>
        </p:txBody>
      </p:sp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000" y="2529075"/>
            <a:ext cx="2041300" cy="20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79" name="Google Shape;479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484" name="Google Shape;4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60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486" name="Google Shape;486;p60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0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88" name="Google Shape;488;p60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489" name="Google Shape;489;p6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0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type="title"/>
          </p:nvPr>
        </p:nvSpPr>
        <p:spPr>
          <a:xfrm>
            <a:off x="727800" y="271375"/>
            <a:ext cx="54885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Fitur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Detail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Film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3765625" y="1825675"/>
            <a:ext cx="4133700" cy="1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Lato"/>
                <a:ea typeface="Lato"/>
                <a:cs typeface="Lato"/>
                <a:sym typeface="Lato"/>
              </a:rPr>
              <a:t>Menampilkan </a:t>
            </a:r>
            <a:br>
              <a:rPr b="0" lang="en" sz="2600">
                <a:latin typeface="Lato"/>
                <a:ea typeface="Lato"/>
                <a:cs typeface="Lato"/>
                <a:sym typeface="Lato"/>
              </a:rPr>
            </a:br>
            <a:r>
              <a:rPr lang="en" sz="26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Poster dan Informasi Film</a:t>
            </a:r>
            <a:endParaRPr sz="26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21" y="976076"/>
            <a:ext cx="1878280" cy="35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2697850"/>
            <a:ext cx="27527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type="title"/>
          </p:nvPr>
        </p:nvSpPr>
        <p:spPr>
          <a:xfrm>
            <a:off x="727800" y="271375"/>
            <a:ext cx="54885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"/>
                <a:ea typeface="Roboto"/>
                <a:cs typeface="Roboto"/>
                <a:sym typeface="Roboto"/>
              </a:rPr>
              <a:t>Kriteria pada Fitur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Detail Film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75" y="976075"/>
            <a:ext cx="1878276" cy="357506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>
            <p:ph type="title"/>
          </p:nvPr>
        </p:nvSpPr>
        <p:spPr>
          <a:xfrm>
            <a:off x="5164575" y="1667925"/>
            <a:ext cx="37971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Menggunakan </a:t>
            </a:r>
            <a:r>
              <a:rPr lang="en" sz="24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Parcelable 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sebagai </a:t>
            </a:r>
            <a:r>
              <a:rPr b="0" i="1" lang="en" sz="2400">
                <a:latin typeface="Lato"/>
                <a:ea typeface="Lato"/>
                <a:cs typeface="Lato"/>
                <a:sym typeface="Lato"/>
              </a:rPr>
              <a:t>interface 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dari objek data yang akan dikirimkan </a:t>
            </a:r>
            <a:r>
              <a:rPr lang="en" sz="24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antar Activity</a:t>
            </a:r>
            <a:endParaRPr sz="24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6921" y="976076"/>
            <a:ext cx="1878280" cy="3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946650" y="1956425"/>
            <a:ext cx="1672500" cy="641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2208900" y="2156225"/>
            <a:ext cx="1546200" cy="24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2" type="body"/>
          </p:nvPr>
        </p:nvSpPr>
        <p:spPr>
          <a:xfrm>
            <a:off x="5007125" y="13186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730000" y="1318650"/>
            <a:ext cx="3487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Common Problem</a:t>
            </a:r>
            <a:br>
              <a:rPr lang="en"/>
            </a:br>
            <a:r>
              <a:rPr lang="en"/>
              <a:t>Submission 1</a:t>
            </a:r>
            <a:endParaRPr b="0"/>
          </a:p>
        </p:txBody>
      </p:sp>
      <p:sp>
        <p:nvSpPr>
          <p:cNvPr id="185" name="Google Shape;185;p23"/>
          <p:cNvSpPr txBox="1"/>
          <p:nvPr/>
        </p:nvSpPr>
        <p:spPr>
          <a:xfrm>
            <a:off x="5007125" y="1534025"/>
            <a:ext cx="36552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Mapping data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Escaping data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Menerapkan Parcelable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Menampilkan aset gambar pada halaman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0" y="488300"/>
            <a:ext cx="9144000" cy="465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432675" y="0"/>
            <a:ext cx="5488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Mapping Data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596100" y="488400"/>
            <a:ext cx="3121800" cy="465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&lt;resources&gt;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&lt;string-array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6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6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"movie_name"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Spider-Man: Far from Home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Toy Story 4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Shazam!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Detective Conan: The Fist of Blue Sapphire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Dark Phoenix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&lt;/string-array&gt;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&lt;array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6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6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"movie_photo"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@drawable/poster_spider_man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@drawable/poster_toy_story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@drawable/poster_shazam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@drawable_poster_detective_conan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@drawable/poster_dark_phoenix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&lt;/array&gt;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&lt;string-array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6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6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"movie_desc"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Movie Description 1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Movie Description 2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Movie Description 3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Movie Description 4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Movie Description 5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&lt;/string-array&gt;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&lt;string-array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6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6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"movie_date"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June 28, 2019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June 19, 2019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May 23, 2019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April 12, 2019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&lt;item&gt;</a:t>
            </a: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June 05, 2019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&lt;/item&gt;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&lt;/string-array&gt;</a:t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&lt;/resources&gt;</a:t>
            </a:r>
            <a:endParaRPr sz="6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6488700" y="488300"/>
            <a:ext cx="2326200" cy="465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getPhoto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setPhoto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photo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getName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setName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getDate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setDate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date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getDesc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setDesc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desc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3943475" y="869400"/>
            <a:ext cx="2326200" cy="11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400" y="2684225"/>
            <a:ext cx="1991800" cy="20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4154775" y="2219375"/>
            <a:ext cx="1944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Alt + Insert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0" y="488300"/>
            <a:ext cx="9144000" cy="465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 txBox="1"/>
          <p:nvPr>
            <p:ph type="title"/>
          </p:nvPr>
        </p:nvSpPr>
        <p:spPr>
          <a:xfrm>
            <a:off x="432675" y="0"/>
            <a:ext cx="54885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Mapping Data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689100" y="488300"/>
            <a:ext cx="3870600" cy="452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AppCompatActivity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movieName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movieDate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movieDesc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TypedArray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moviePhoto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ArrayList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movieArrayList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onCreate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@Nullable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Bundle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savedInstanceState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onCreate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savedInstanceState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setContentView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layout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activity_main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prepareData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addItem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// use data for the ListView here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prepareData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 . . .</a:t>
            </a:r>
            <a:endParaRPr sz="7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addItem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 . . . .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859500" y="488300"/>
            <a:ext cx="4133700" cy="452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MainActivity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AppCompatActivity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 . . . .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prepareData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movieName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getResources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getStringArray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movie_name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movieDate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getResources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getStringArray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movie_date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movieDesc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getResources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getStringArray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movie_desc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moviePhoto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getResources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obtainTypedArray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array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movie_photo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addItem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movieArrayList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ArrayList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&lt;&gt;();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movieName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i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++)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movie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673AB7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    movie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setName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movieName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    movie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setDate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movieDate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    movie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setDesc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movieDesc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    movie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setPhoto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moviePhoto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getResourceId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7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    movieArrayList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7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